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Default Extension="tiff" ContentType="image/tiff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416" r:id="rId2"/>
    <p:sldId id="547" r:id="rId3"/>
    <p:sldId id="684" r:id="rId4"/>
    <p:sldId id="685" r:id="rId5"/>
    <p:sldId id="481" r:id="rId6"/>
    <p:sldId id="653" r:id="rId7"/>
    <p:sldId id="608" r:id="rId8"/>
    <p:sldId id="686" r:id="rId9"/>
    <p:sldId id="687" r:id="rId10"/>
    <p:sldId id="654" r:id="rId11"/>
    <p:sldId id="688" r:id="rId12"/>
    <p:sldId id="604" r:id="rId13"/>
    <p:sldId id="689" r:id="rId14"/>
    <p:sldId id="690" r:id="rId15"/>
    <p:sldId id="614" r:id="rId16"/>
    <p:sldId id="660" r:id="rId17"/>
    <p:sldId id="691" r:id="rId18"/>
    <p:sldId id="611" r:id="rId19"/>
    <p:sldId id="692" r:id="rId20"/>
    <p:sldId id="637" r:id="rId21"/>
    <p:sldId id="661" r:id="rId22"/>
    <p:sldId id="693" r:id="rId23"/>
    <p:sldId id="694" r:id="rId24"/>
    <p:sldId id="482" r:id="rId25"/>
    <p:sldId id="695" r:id="rId26"/>
    <p:sldId id="696" r:id="rId27"/>
    <p:sldId id="697" r:id="rId28"/>
    <p:sldId id="698" r:id="rId29"/>
    <p:sldId id="699" r:id="rId30"/>
    <p:sldId id="635" r:id="rId31"/>
    <p:sldId id="471" r:id="rId32"/>
    <p:sldId id="634" r:id="rId33"/>
    <p:sldId id="562" r:id="rId34"/>
    <p:sldId id="492" r:id="rId35"/>
    <p:sldId id="493" r:id="rId3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4F5E3"/>
    <a:srgbClr val="F4F6E1"/>
    <a:srgbClr val="DDDDDD"/>
    <a:srgbClr val="C2DE9A"/>
    <a:srgbClr val="C3DF9B"/>
    <a:srgbClr val="FFFFFF"/>
    <a:srgbClr val="BBC0C4"/>
    <a:srgbClr val="FEFEFE"/>
    <a:srgbClr val="ACB3A1"/>
    <a:srgbClr val="9696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60" y="-32"/>
      </p:cViewPr>
      <p:guideLst>
        <p:guide orient="horz" pos="2047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tiff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2.jpeg"/><Relationship Id="rId9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tiff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7.png"/><Relationship Id="rId11" Type="http://schemas.openxmlformats.org/officeDocument/2006/relationships/image" Target="../media/image15.png"/><Relationship Id="rId5" Type="http://schemas.openxmlformats.org/officeDocument/2006/relationships/image" Target="../media/image6.png"/><Relationship Id="rId10" Type="http://schemas.openxmlformats.org/officeDocument/2006/relationships/image" Target="../media/image14.png"/><Relationship Id="rId4" Type="http://schemas.openxmlformats.org/officeDocument/2006/relationships/image" Target="../media/image2.jpeg"/><Relationship Id="rId9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.jpeg"/><Relationship Id="rId7" Type="http://schemas.openxmlformats.org/officeDocument/2006/relationships/image" Target="../media/image2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6.png"/><Relationship Id="rId9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.jpeg"/><Relationship Id="rId7" Type="http://schemas.openxmlformats.org/officeDocument/2006/relationships/image" Target="../media/image2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6.png"/><Relationship Id="rId9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.jpeg"/><Relationship Id="rId7" Type="http://schemas.openxmlformats.org/officeDocument/2006/relationships/image" Target="../media/image2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6.png"/><Relationship Id="rId9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.jpeg"/><Relationship Id="rId7" Type="http://schemas.openxmlformats.org/officeDocument/2006/relationships/image" Target="../media/image2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6.png"/><Relationship Id="rId9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.jpeg"/><Relationship Id="rId7" Type="http://schemas.openxmlformats.org/officeDocument/2006/relationships/image" Target="../media/image2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6.png"/><Relationship Id="rId9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.jpeg"/><Relationship Id="rId7" Type="http://schemas.openxmlformats.org/officeDocument/2006/relationships/image" Target="../media/image2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6.png"/><Relationship Id="rId9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jpeg"/><Relationship Id="rId7" Type="http://schemas.openxmlformats.org/officeDocument/2006/relationships/image" Target="../media/image2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tiff"/><Relationship Id="rId3" Type="http://schemas.openxmlformats.org/officeDocument/2006/relationships/tags" Target="../tags/tag36.xml"/><Relationship Id="rId7" Type="http://schemas.openxmlformats.org/officeDocument/2006/relationships/image" Target="../media/image26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8.tif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tiff"/><Relationship Id="rId3" Type="http://schemas.openxmlformats.org/officeDocument/2006/relationships/tags" Target="../tags/tag39.xml"/><Relationship Id="rId7" Type="http://schemas.openxmlformats.org/officeDocument/2006/relationships/image" Target="../media/image26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28.tif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6.png"/><Relationship Id="rId7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tiff"/><Relationship Id="rId5" Type="http://schemas.openxmlformats.org/officeDocument/2006/relationships/image" Target="../media/image21.tiff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42.xml"/><Relationship Id="rId7" Type="http://schemas.openxmlformats.org/officeDocument/2006/relationships/image" Target="../media/image2.jpeg"/><Relationship Id="rId12" Type="http://schemas.openxmlformats.org/officeDocument/2006/relationships/image" Target="../media/image43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2.png"/><Relationship Id="rId5" Type="http://schemas.openxmlformats.org/officeDocument/2006/relationships/tags" Target="../tags/tag44.xml"/><Relationship Id="rId10" Type="http://schemas.openxmlformats.org/officeDocument/2006/relationships/image" Target="../media/image46.jpeg"/><Relationship Id="rId4" Type="http://schemas.openxmlformats.org/officeDocument/2006/relationships/tags" Target="../tags/tag43.xml"/><Relationship Id="rId9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tiff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tiff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统计与概率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总复习</a:t>
            </a:r>
            <a:endParaRPr 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631825" y="1737360"/>
            <a:ext cx="1188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(5)下面是小亮组和小玲组回收废纸情况。</a:t>
            </a:r>
          </a:p>
        </p:txBody>
      </p:sp>
      <p:pic>
        <p:nvPicPr>
          <p:cNvPr id="1448" name="oo275.jpg" descr="id:2147512779;FounderCES"/>
          <p:cNvPicPr/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9775" y="2633345"/>
            <a:ext cx="6226175" cy="2359025"/>
          </a:xfrm>
          <a:prstGeom prst="rect">
            <a:avLst/>
          </a:prstGeom>
        </p:spPr>
      </p:pic>
      <p:sp>
        <p:nvSpPr>
          <p:cNvPr id="6" name="TextBox 14"/>
          <p:cNvSpPr txBox="1"/>
          <p:nvPr/>
        </p:nvSpPr>
        <p:spPr>
          <a:xfrm>
            <a:off x="631825" y="4895850"/>
            <a:ext cx="1188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从回收废纸的情况看,哪组同学环保意识好?为什么?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631825" y="1737360"/>
            <a:ext cx="1188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(5)下面是小亮组和小玲组回收废纸情况。</a:t>
            </a:r>
          </a:p>
        </p:txBody>
      </p:sp>
      <p:pic>
        <p:nvPicPr>
          <p:cNvPr id="1448" name="oo275.jpg" descr="id:2147512779;FounderCES"/>
          <p:cNvPicPr/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9775" y="2633345"/>
            <a:ext cx="6226175" cy="2359025"/>
          </a:xfrm>
          <a:prstGeom prst="rect">
            <a:avLst/>
          </a:prstGeom>
        </p:spPr>
      </p:pic>
      <p:sp>
        <p:nvSpPr>
          <p:cNvPr id="67" name="文本框 66"/>
          <p:cNvSpPr txBox="1"/>
          <p:nvPr/>
        </p:nvSpPr>
        <p:spPr>
          <a:xfrm>
            <a:off x="2056765" y="5069205"/>
            <a:ext cx="45339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小亮:56÷4=14(千克)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90665" y="5069205"/>
            <a:ext cx="45339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小玲:60÷6=10(千克)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56765" y="5876290"/>
            <a:ext cx="45339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14千克&gt;10千克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476875" y="5876290"/>
            <a:ext cx="57200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答:小亮组的同学环保意识好。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67" grpId="0"/>
      <p:bldP spid="4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4443095" y="347980"/>
            <a:ext cx="365188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复式条形统计图</a:t>
            </a:r>
          </a:p>
        </p:txBody>
      </p:sp>
      <p:sp>
        <p:nvSpPr>
          <p:cNvPr id="76" name="TextBox 9"/>
          <p:cNvSpPr txBox="1">
            <a:spLocks noChangeArrowheads="1"/>
          </p:cNvSpPr>
          <p:nvPr/>
        </p:nvSpPr>
        <p:spPr bwMode="auto">
          <a:xfrm>
            <a:off x="782320" y="1807845"/>
            <a:ext cx="109734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复式条形统计图和单式条形统计图有什么联系和区别?</a:t>
            </a:r>
          </a:p>
        </p:txBody>
      </p:sp>
      <p:sp>
        <p:nvSpPr>
          <p:cNvPr id="81" name="TextBox 14"/>
          <p:cNvSpPr txBox="1"/>
          <p:nvPr/>
        </p:nvSpPr>
        <p:spPr>
          <a:xfrm>
            <a:off x="1866900" y="3054350"/>
            <a:ext cx="86156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复式条形统计图的绘制方法与单式条形统计图基本相同,只是在每组数中有两个数据,需要用两种不同的直条来表示,同时要标明图例。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6" grpId="1"/>
      <p:bldP spid="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4443095" y="347980"/>
            <a:ext cx="365188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复式条形统计图</a:t>
            </a:r>
          </a:p>
        </p:txBody>
      </p:sp>
      <p:sp>
        <p:nvSpPr>
          <p:cNvPr id="76" name="TextBox 9"/>
          <p:cNvSpPr txBox="1">
            <a:spLocks noChangeArrowheads="1"/>
          </p:cNvSpPr>
          <p:nvPr/>
        </p:nvSpPr>
        <p:spPr bwMode="auto">
          <a:xfrm>
            <a:off x="782320" y="1807845"/>
            <a:ext cx="109734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复式条形统计图和单式条形统计图有什么联系和区别?</a:t>
            </a:r>
          </a:p>
        </p:txBody>
      </p:sp>
      <p:sp>
        <p:nvSpPr>
          <p:cNvPr id="81" name="TextBox 14"/>
          <p:cNvSpPr txBox="1"/>
          <p:nvPr/>
        </p:nvSpPr>
        <p:spPr>
          <a:xfrm>
            <a:off x="1866900" y="3054350"/>
            <a:ext cx="87776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画复式条形统计图时,要注意写上几大要素:标题,类别,单位长度,图例,直条间隔宽度要相同。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1"/>
      <p:bldP spid="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4443095" y="347980"/>
            <a:ext cx="365188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复式条形统计图</a:t>
            </a:r>
          </a:p>
        </p:txBody>
      </p:sp>
      <p:sp>
        <p:nvSpPr>
          <p:cNvPr id="76" name="TextBox 9"/>
          <p:cNvSpPr txBox="1">
            <a:spLocks noChangeArrowheads="1"/>
          </p:cNvSpPr>
          <p:nvPr/>
        </p:nvSpPr>
        <p:spPr bwMode="auto">
          <a:xfrm>
            <a:off x="782320" y="1807845"/>
            <a:ext cx="109734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如何选择横向复式条形统计图和纵向复式条形统计图?</a:t>
            </a:r>
          </a:p>
        </p:txBody>
      </p:sp>
      <p:sp>
        <p:nvSpPr>
          <p:cNvPr id="8200" name="AutoShape 27"/>
          <p:cNvSpPr>
            <a:spLocks noChangeArrowheads="1"/>
          </p:cNvSpPr>
          <p:nvPr/>
        </p:nvSpPr>
        <p:spPr bwMode="auto">
          <a:xfrm>
            <a:off x="2267585" y="3060700"/>
            <a:ext cx="6360160" cy="2012315"/>
          </a:xfrm>
          <a:prstGeom prst="wedgeRoundRectCallout">
            <a:avLst>
              <a:gd name="adj1" fmla="val 42653"/>
              <a:gd name="adj2" fmla="val -478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每类数据比较大时,用横向复式条形统计图比较方便。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6" grpId="1"/>
      <p:bldP spid="820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8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17" name="TextBox 14"/>
          <p:cNvSpPr txBox="1"/>
          <p:nvPr/>
        </p:nvSpPr>
        <p:spPr>
          <a:xfrm>
            <a:off x="2407920" y="1379855"/>
            <a:ext cx="9170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下面是甲、乙两个停车场车辆停放情况统计表。</a:t>
            </a:r>
          </a:p>
        </p:txBody>
      </p:sp>
      <p:pic>
        <p:nvPicPr>
          <p:cNvPr id="1344" name="lt2.jpg" descr="id:2147511987;FounderCES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16585" y="1307465"/>
            <a:ext cx="1454785" cy="728980"/>
          </a:xfrm>
          <a:prstGeom prst="rect">
            <a:avLst/>
          </a:prstGeom>
        </p:spPr>
      </p:pic>
      <p:pic>
        <p:nvPicPr>
          <p:cNvPr id="20" name="图片 19" descr="小绿人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5100" y="3923030"/>
            <a:ext cx="3042285" cy="2894330"/>
          </a:xfrm>
          <a:prstGeom prst="rect">
            <a:avLst/>
          </a:prstGeom>
        </p:spPr>
      </p:pic>
      <p:graphicFrame>
        <p:nvGraphicFramePr>
          <p:cNvPr id="68" name="表格 6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330575" y="2526665"/>
          <a:ext cx="5001895" cy="2657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1035"/>
                <a:gridCol w="1475105"/>
                <a:gridCol w="1595755"/>
              </a:tblGrid>
              <a:tr h="601345"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91439" marR="91439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甲</a:t>
                      </a:r>
                    </a:p>
                  </a:txBody>
                  <a:tcPr marL="91439" marR="91439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乙</a:t>
                      </a:r>
                      <a:endParaRPr lang="en-US" altLang="zh-CN" sz="28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37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轿车</a:t>
                      </a:r>
                    </a:p>
                  </a:txBody>
                  <a:tcPr marL="91439" marR="91439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28</a:t>
                      </a:r>
                    </a:p>
                  </a:txBody>
                  <a:tcPr marL="91439" marR="91439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20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面包车</a:t>
                      </a:r>
                    </a:p>
                  </a:txBody>
                  <a:tcPr marL="91439" marR="91439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18</a:t>
                      </a:r>
                    </a:p>
                  </a:txBody>
                  <a:tcPr marL="91439" marR="91439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10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37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大客车</a:t>
                      </a:r>
                    </a:p>
                  </a:txBody>
                  <a:tcPr marL="91439" marR="91439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25</a:t>
                      </a:r>
                    </a:p>
                  </a:txBody>
                  <a:tcPr marL="91439" marR="91439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18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货车</a:t>
                      </a:r>
                    </a:p>
                  </a:txBody>
                  <a:tcPr marL="91439" marR="91439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14</a:t>
                      </a:r>
                    </a:p>
                  </a:txBody>
                  <a:tcPr marL="91439" marR="91439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17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8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17" name="TextBox 14"/>
          <p:cNvSpPr txBox="1"/>
          <p:nvPr/>
        </p:nvSpPr>
        <p:spPr>
          <a:xfrm>
            <a:off x="2407920" y="1379855"/>
            <a:ext cx="9170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(1)根据统计表画出复式条形统计图。</a:t>
            </a:r>
          </a:p>
        </p:txBody>
      </p:sp>
      <p:pic>
        <p:nvPicPr>
          <p:cNvPr id="1344" name="lt2.jpg" descr="id:2147511987;FounderCES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16585" y="1307465"/>
            <a:ext cx="1454785" cy="728980"/>
          </a:xfrm>
          <a:prstGeom prst="rect">
            <a:avLst/>
          </a:prstGeom>
        </p:spPr>
      </p:pic>
      <p:pic>
        <p:nvPicPr>
          <p:cNvPr id="1652" name="图片 818"/>
          <p:cNvPicPr/>
          <p:nvPr/>
        </p:nvPicPr>
        <p:blipFill>
          <a:blip r:embed="rId10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2200" y="2392045"/>
            <a:ext cx="4697095" cy="3055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8" name="表格 6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54075" y="2591435"/>
          <a:ext cx="5001895" cy="2657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1035"/>
                <a:gridCol w="1475105"/>
                <a:gridCol w="1595755"/>
              </a:tblGrid>
              <a:tr h="601345">
                <a:tc>
                  <a:txBody>
                    <a:bodyPr/>
                    <a:lstStyle/>
                    <a:p>
                      <a:pPr algn="ctr"/>
                      <a:endParaRPr lang="zh-CN" altLang="en-US" sz="28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91439" marR="91439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甲</a:t>
                      </a:r>
                    </a:p>
                  </a:txBody>
                  <a:tcPr marL="91439" marR="91439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乙</a:t>
                      </a:r>
                      <a:endParaRPr lang="en-US" altLang="zh-CN" sz="28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37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轿车</a:t>
                      </a:r>
                    </a:p>
                  </a:txBody>
                  <a:tcPr marL="91439" marR="91439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28</a:t>
                      </a:r>
                    </a:p>
                  </a:txBody>
                  <a:tcPr marL="91439" marR="91439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20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面包车</a:t>
                      </a:r>
                    </a:p>
                  </a:txBody>
                  <a:tcPr marL="91439" marR="91439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18</a:t>
                      </a:r>
                    </a:p>
                  </a:txBody>
                  <a:tcPr marL="91439" marR="91439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10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37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大客车</a:t>
                      </a:r>
                    </a:p>
                  </a:txBody>
                  <a:tcPr marL="91439" marR="91439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25</a:t>
                      </a:r>
                    </a:p>
                  </a:txBody>
                  <a:tcPr marL="91439" marR="91439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18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货车</a:t>
                      </a:r>
                    </a:p>
                  </a:txBody>
                  <a:tcPr marL="91439" marR="91439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14</a:t>
                      </a:r>
                    </a:p>
                  </a:txBody>
                  <a:tcPr marL="91439" marR="91439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17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653" name="图片 821"/>
          <p:cNvPicPr/>
          <p:nvPr/>
        </p:nvPicPr>
        <p:blipFill>
          <a:blip r:embed="rId1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2200" y="2392045"/>
            <a:ext cx="4582160" cy="30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17" name="TextBox 14"/>
          <p:cNvSpPr txBox="1"/>
          <p:nvPr/>
        </p:nvSpPr>
        <p:spPr>
          <a:xfrm>
            <a:off x="524510" y="4487545"/>
            <a:ext cx="113880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sz="3200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停车场的停车总辆数多些,</a:t>
            </a:r>
            <a:r>
              <a:rPr sz="3200" u="sng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停车场货车的辆数少些。 </a:t>
            </a:r>
          </a:p>
        </p:txBody>
      </p:sp>
      <p:pic>
        <p:nvPicPr>
          <p:cNvPr id="1344" name="lt2.jpg" descr="id:2147511987;FounderCES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16585" y="1307465"/>
            <a:ext cx="1454785" cy="728980"/>
          </a:xfrm>
          <a:prstGeom prst="rect">
            <a:avLst/>
          </a:prstGeom>
        </p:spPr>
      </p:pic>
      <p:pic>
        <p:nvPicPr>
          <p:cNvPr id="1653" name="图片 821"/>
          <p:cNvPicPr/>
          <p:nvPr/>
        </p:nvPicPr>
        <p:blipFill>
          <a:blip r:embed="rId9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58285" y="1138555"/>
            <a:ext cx="4582160" cy="30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文本框 66"/>
          <p:cNvSpPr txBox="1"/>
          <p:nvPr/>
        </p:nvSpPr>
        <p:spPr>
          <a:xfrm>
            <a:off x="1210945" y="4422522"/>
            <a:ext cx="1115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甲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03365" y="4487292"/>
            <a:ext cx="1115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67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266065" y="1524635"/>
            <a:ext cx="11094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(1)下面的统计图是鲜花店本周四种花的销售情况。</a:t>
            </a:r>
          </a:p>
        </p:txBody>
      </p:sp>
      <p:pic>
        <p:nvPicPr>
          <p:cNvPr id="1654" name="图片 824"/>
          <p:cNvPicPr/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9825" y="2494280"/>
            <a:ext cx="4518025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4"/>
          <p:cNvSpPr txBox="1"/>
          <p:nvPr/>
        </p:nvSpPr>
        <p:spPr>
          <a:xfrm>
            <a:off x="5528945" y="2494280"/>
            <a:ext cx="5419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①平均每种花销售多少枝?</a:t>
            </a:r>
          </a:p>
        </p:txBody>
      </p:sp>
      <p:sp>
        <p:nvSpPr>
          <p:cNvPr id="19" name="TextBox 14"/>
          <p:cNvSpPr txBox="1"/>
          <p:nvPr/>
        </p:nvSpPr>
        <p:spPr>
          <a:xfrm>
            <a:off x="5528945" y="3463925"/>
            <a:ext cx="6584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(130+110+170+150)÷4=140(枝)</a:t>
            </a:r>
          </a:p>
        </p:txBody>
      </p:sp>
      <p:sp>
        <p:nvSpPr>
          <p:cNvPr id="20" name="TextBox 14"/>
          <p:cNvSpPr txBox="1"/>
          <p:nvPr/>
        </p:nvSpPr>
        <p:spPr>
          <a:xfrm>
            <a:off x="5528945" y="4433570"/>
            <a:ext cx="6584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答：平均每种花销售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140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266065" y="1524635"/>
            <a:ext cx="11094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(1)下面的统计图是鲜花店本周四种花的销售情况。</a:t>
            </a:r>
          </a:p>
        </p:txBody>
      </p:sp>
      <p:pic>
        <p:nvPicPr>
          <p:cNvPr id="1654" name="图片 824"/>
          <p:cNvPicPr/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9825" y="2494280"/>
            <a:ext cx="4518025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4"/>
          <p:cNvSpPr txBox="1"/>
          <p:nvPr/>
        </p:nvSpPr>
        <p:spPr>
          <a:xfrm>
            <a:off x="5528945" y="2329815"/>
            <a:ext cx="62617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②如果你是花店老板,下周要购进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鲜花,你会怎样进货?</a:t>
            </a:r>
          </a:p>
        </p:txBody>
      </p:sp>
      <p:sp>
        <p:nvSpPr>
          <p:cNvPr id="19" name="TextBox 14"/>
          <p:cNvSpPr txBox="1"/>
          <p:nvPr/>
        </p:nvSpPr>
        <p:spPr>
          <a:xfrm>
            <a:off x="5657850" y="4218940"/>
            <a:ext cx="6584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多进一些玫瑰,少进一些百合花。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18" grpId="0"/>
      <p:bldP spid="18" grpId="1"/>
      <p:bldP spid="19" grpId="0"/>
      <p:bldP spid="1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5241290" y="306705"/>
            <a:ext cx="205676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平均数</a:t>
            </a: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938530" y="1503045"/>
            <a:ext cx="9009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下面的说法对吗?为什么?</a:t>
            </a:r>
          </a:p>
        </p:txBody>
      </p:sp>
      <p:sp>
        <p:nvSpPr>
          <p:cNvPr id="35" name="TextBox 9"/>
          <p:cNvSpPr txBox="1">
            <a:spLocks noChangeArrowheads="1"/>
          </p:cNvSpPr>
          <p:nvPr/>
        </p:nvSpPr>
        <p:spPr bwMode="auto">
          <a:xfrm>
            <a:off x="130629" y="2451100"/>
            <a:ext cx="11781336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小明身高140厘米在平均水深110厘米的小河里游泳不会有危险。</a:t>
            </a:r>
          </a:p>
        </p:txBody>
      </p:sp>
      <p:sp>
        <p:nvSpPr>
          <p:cNvPr id="36" name="TextBox 14"/>
          <p:cNvSpPr txBox="1"/>
          <p:nvPr/>
        </p:nvSpPr>
        <p:spPr>
          <a:xfrm>
            <a:off x="1527810" y="3399155"/>
            <a:ext cx="86156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不对,因为水深110厘米是平均数,有的地方比110厘米深,所以有危险。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35" grpId="0"/>
      <p:bldP spid="35" grpId="1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179705" y="1816100"/>
            <a:ext cx="9788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(2)看图回答问题。</a:t>
            </a:r>
          </a:p>
        </p:txBody>
      </p:sp>
      <p:pic>
        <p:nvPicPr>
          <p:cNvPr id="1655" name="图片 827"/>
          <p:cNvPicPr/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1825" y="2750820"/>
            <a:ext cx="4556125" cy="2779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14"/>
          <p:cNvSpPr txBox="1"/>
          <p:nvPr/>
        </p:nvSpPr>
        <p:spPr>
          <a:xfrm>
            <a:off x="5431790" y="1973580"/>
            <a:ext cx="62617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①收入最多的是(　　)月,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支出最少的是(　　)月。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8665845" y="2167002"/>
            <a:ext cx="1115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2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665845" y="2912492"/>
            <a:ext cx="1115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3</a:t>
            </a:r>
          </a:p>
        </p:txBody>
      </p:sp>
      <p:sp>
        <p:nvSpPr>
          <p:cNvPr id="39" name="TextBox 14"/>
          <p:cNvSpPr txBox="1"/>
          <p:nvPr/>
        </p:nvSpPr>
        <p:spPr>
          <a:xfrm>
            <a:off x="5431790" y="3707765"/>
            <a:ext cx="6261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②5个月一共收入(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)元。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853170" y="3707765"/>
            <a:ext cx="13950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19900</a:t>
            </a:r>
          </a:p>
        </p:txBody>
      </p:sp>
      <p:sp>
        <p:nvSpPr>
          <p:cNvPr id="41" name="TextBox 14"/>
          <p:cNvSpPr txBox="1"/>
          <p:nvPr/>
        </p:nvSpPr>
        <p:spPr>
          <a:xfrm>
            <a:off x="5431790" y="4502785"/>
            <a:ext cx="64814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③(　　)月余额最多,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　　)月和(　　)月余额同样多。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259830" y="4678427"/>
            <a:ext cx="1115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1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6149975" y="5487417"/>
            <a:ext cx="1115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4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096885" y="5487417"/>
            <a:ext cx="1115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37" grpId="0"/>
      <p:bldP spid="37" grpId="1"/>
      <p:bldP spid="67" grpId="0"/>
      <p:bldP spid="38" grpId="0"/>
      <p:bldP spid="39" grpId="0"/>
      <p:bldP spid="39" grpId="1"/>
      <p:bldP spid="40" grpId="0"/>
      <p:bldP spid="41" grpId="0"/>
      <p:bldP spid="41" grpId="1"/>
      <p:bldP spid="42" grpId="0"/>
      <p:bldP spid="43" grpId="0"/>
      <p:bldP spid="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229870" y="1565275"/>
            <a:ext cx="11732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(3)根据下面统计图填空。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65455" y="2411095"/>
            <a:ext cx="7439660" cy="3497580"/>
            <a:chOff x="733" y="3797"/>
            <a:chExt cx="11716" cy="5508"/>
          </a:xfrm>
        </p:grpSpPr>
        <p:sp>
          <p:nvSpPr>
            <p:cNvPr id="4" name="TextBox 14"/>
            <p:cNvSpPr txBox="1"/>
            <p:nvPr/>
          </p:nvSpPr>
          <p:spPr>
            <a:xfrm>
              <a:off x="733" y="3797"/>
              <a:ext cx="1171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某商场第一季度售出电视机情况统计图</a:t>
              </a:r>
            </a:p>
          </p:txBody>
        </p:sp>
        <p:pic>
          <p:nvPicPr>
            <p:cNvPr id="1656" name="图片 830"/>
            <p:cNvPicPr/>
            <p:nvPr/>
          </p:nvPicPr>
          <p:blipFill>
            <a:blip r:embed="rId8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06" y="4943"/>
              <a:ext cx="9061" cy="4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7" name="TextBox 14"/>
          <p:cNvSpPr txBox="1"/>
          <p:nvPr/>
        </p:nvSpPr>
        <p:spPr>
          <a:xfrm>
            <a:off x="6710045" y="3138805"/>
            <a:ext cx="52025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①乙品牌的电视机二月比一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月销售量增加了(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)台。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0259060" y="4123437"/>
            <a:ext cx="1115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37" grpId="0"/>
      <p:bldP spid="37" grpId="1"/>
      <p:bldP spid="4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229870" y="1565275"/>
            <a:ext cx="11732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(3)根据下面统计图填空。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65455" y="2411095"/>
            <a:ext cx="7439660" cy="3497580"/>
            <a:chOff x="733" y="3797"/>
            <a:chExt cx="11716" cy="5508"/>
          </a:xfrm>
        </p:grpSpPr>
        <p:sp>
          <p:nvSpPr>
            <p:cNvPr id="4" name="TextBox 14"/>
            <p:cNvSpPr txBox="1"/>
            <p:nvPr/>
          </p:nvSpPr>
          <p:spPr>
            <a:xfrm>
              <a:off x="733" y="3797"/>
              <a:ext cx="1171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某商场第一季度售出电视机情况统计图</a:t>
              </a:r>
            </a:p>
          </p:txBody>
        </p:sp>
        <p:pic>
          <p:nvPicPr>
            <p:cNvPr id="1656" name="图片 830"/>
            <p:cNvPicPr/>
            <p:nvPr/>
          </p:nvPicPr>
          <p:blipFill>
            <a:blip r:embed="rId8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06" y="4943"/>
              <a:ext cx="9061" cy="4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7" name="TextBox 14"/>
          <p:cNvSpPr txBox="1"/>
          <p:nvPr/>
        </p:nvSpPr>
        <p:spPr>
          <a:xfrm>
            <a:off x="6710045" y="3138805"/>
            <a:ext cx="43535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②甲品牌第一季度共销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售电视机(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)台。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9067800" y="4123437"/>
            <a:ext cx="1115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253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37" grpId="0"/>
      <p:bldP spid="37" grpId="1"/>
      <p:bldP spid="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229870" y="1565275"/>
            <a:ext cx="11732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(3)根据下面统计图填空。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65455" y="2411095"/>
            <a:ext cx="7439660" cy="3497580"/>
            <a:chOff x="733" y="3797"/>
            <a:chExt cx="11716" cy="5508"/>
          </a:xfrm>
        </p:grpSpPr>
        <p:sp>
          <p:nvSpPr>
            <p:cNvPr id="4" name="TextBox 14"/>
            <p:cNvSpPr txBox="1"/>
            <p:nvPr/>
          </p:nvSpPr>
          <p:spPr>
            <a:xfrm>
              <a:off x="733" y="3797"/>
              <a:ext cx="1171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某商场第一季度售出电视机情况统计图</a:t>
              </a:r>
            </a:p>
          </p:txBody>
        </p:sp>
        <p:pic>
          <p:nvPicPr>
            <p:cNvPr id="1656" name="图片 830"/>
            <p:cNvPicPr/>
            <p:nvPr/>
          </p:nvPicPr>
          <p:blipFill>
            <a:blip r:embed="rId8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06" y="4943"/>
              <a:ext cx="9061" cy="4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7" name="TextBox 14"/>
          <p:cNvSpPr txBox="1"/>
          <p:nvPr/>
        </p:nvSpPr>
        <p:spPr>
          <a:xfrm>
            <a:off x="6710045" y="3138805"/>
            <a:ext cx="53740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③三月份甲品牌电视机销售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量比乙品牌少(　　)台。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0024110" y="4068192"/>
            <a:ext cx="1115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37" grpId="0"/>
      <p:bldP spid="37" grpId="1"/>
      <p:bldP spid="4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grpSp>
          <p:nvGrpSpPr>
            <p:cNvPr id="18" name="组合 17"/>
            <p:cNvGrpSpPr/>
            <p:nvPr/>
          </p:nvGrpSpPr>
          <p:grpSpPr>
            <a:xfrm>
              <a:off x="116" y="125"/>
              <a:ext cx="5190" cy="1668"/>
              <a:chOff x="116" y="125"/>
              <a:chExt cx="5190" cy="1668"/>
            </a:xfrm>
          </p:grpSpPr>
          <p:pic>
            <p:nvPicPr>
              <p:cNvPr id="19" name="图片 18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</p:spPr>
          </p:pic>
          <p:pic>
            <p:nvPicPr>
              <p:cNvPr id="20" name="图片 19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-10204" r="88518" b="859"/>
              <a:stretch>
                <a:fillRect/>
              </a:stretch>
            </p:blipFill>
            <p:spPr>
              <a:xfrm>
                <a:off x="116" y="370"/>
                <a:ext cx="971" cy="1018"/>
              </a:xfrm>
              <a:prstGeom prst="rect">
                <a:avLst/>
              </a:prstGeom>
            </p:spPr>
          </p:pic>
        </p:grpSp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0878" t="108" r="62906" b="-2155"/>
            <a:stretch>
              <a:fillRect/>
            </a:stretch>
          </p:blipFill>
          <p:spPr>
            <a:xfrm>
              <a:off x="984" y="469"/>
              <a:ext cx="2210" cy="947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90715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完成教材第114页第15题。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17"/>
          <p:cNvSpPr txBox="1">
            <a:spLocks noChangeArrowheads="1"/>
          </p:cNvSpPr>
          <p:nvPr/>
        </p:nvSpPr>
        <p:spPr bwMode="auto">
          <a:xfrm>
            <a:off x="560070" y="1881505"/>
            <a:ext cx="1127252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15.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下面是高阿姨收到的普通邮件和电子邮件的数量统计表，</a:t>
            </a:r>
          </a:p>
          <a:p>
            <a:pPr indent="-90043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根据此表完成下面的统计图。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0490" y="3462020"/>
            <a:ext cx="9430385" cy="2249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grpSp>
          <p:nvGrpSpPr>
            <p:cNvPr id="18" name="组合 17"/>
            <p:cNvGrpSpPr/>
            <p:nvPr/>
          </p:nvGrpSpPr>
          <p:grpSpPr>
            <a:xfrm>
              <a:off x="116" y="125"/>
              <a:ext cx="5190" cy="1668"/>
              <a:chOff x="116" y="125"/>
              <a:chExt cx="5190" cy="1668"/>
            </a:xfrm>
          </p:grpSpPr>
          <p:pic>
            <p:nvPicPr>
              <p:cNvPr id="19" name="图片 18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</p:spPr>
          </p:pic>
          <p:pic>
            <p:nvPicPr>
              <p:cNvPr id="20" name="图片 19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-10204" r="88518" b="859"/>
              <a:stretch>
                <a:fillRect/>
              </a:stretch>
            </p:blipFill>
            <p:spPr>
              <a:xfrm>
                <a:off x="116" y="370"/>
                <a:ext cx="971" cy="1018"/>
              </a:xfrm>
              <a:prstGeom prst="rect">
                <a:avLst/>
              </a:prstGeom>
            </p:spPr>
          </p:pic>
        </p:grpSp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0878" t="108" r="62906" b="-2155"/>
            <a:stretch>
              <a:fillRect/>
            </a:stretch>
          </p:blipFill>
          <p:spPr>
            <a:xfrm>
              <a:off x="984" y="469"/>
              <a:ext cx="2210" cy="947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90715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完成教材第114页第15题。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9900" y="1144905"/>
            <a:ext cx="7305040" cy="1743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3230" y="3192145"/>
            <a:ext cx="9149715" cy="32150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rot="5400000">
            <a:off x="3837305" y="4540885"/>
            <a:ext cx="158750" cy="2593340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3724275" y="4069715"/>
            <a:ext cx="158750" cy="2366645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 rot="5400000">
            <a:off x="2915920" y="4719320"/>
            <a:ext cx="158750" cy="7499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 rot="5400000">
            <a:off x="3185160" y="3959860"/>
            <a:ext cx="158750" cy="1287780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 rot="5400000">
            <a:off x="3837305" y="3148330"/>
            <a:ext cx="158750" cy="25927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 rot="5400000">
            <a:off x="2860675" y="3710940"/>
            <a:ext cx="158750" cy="640715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 rot="5400000">
            <a:off x="5439410" y="994410"/>
            <a:ext cx="169545" cy="58070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grpSp>
          <p:nvGrpSpPr>
            <p:cNvPr id="18" name="组合 17"/>
            <p:cNvGrpSpPr/>
            <p:nvPr/>
          </p:nvGrpSpPr>
          <p:grpSpPr>
            <a:xfrm>
              <a:off x="116" y="125"/>
              <a:ext cx="5190" cy="1668"/>
              <a:chOff x="116" y="125"/>
              <a:chExt cx="5190" cy="1668"/>
            </a:xfrm>
          </p:grpSpPr>
          <p:pic>
            <p:nvPicPr>
              <p:cNvPr id="19" name="图片 18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</p:spPr>
          </p:pic>
          <p:pic>
            <p:nvPicPr>
              <p:cNvPr id="20" name="图片 19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-10204" r="88518" b="859"/>
              <a:stretch>
                <a:fillRect/>
              </a:stretch>
            </p:blipFill>
            <p:spPr>
              <a:xfrm>
                <a:off x="116" y="370"/>
                <a:ext cx="971" cy="1018"/>
              </a:xfrm>
              <a:prstGeom prst="rect">
                <a:avLst/>
              </a:prstGeom>
            </p:spPr>
          </p:pic>
        </p:grpSp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0878" t="108" r="62906" b="-2155"/>
            <a:stretch>
              <a:fillRect/>
            </a:stretch>
          </p:blipFill>
          <p:spPr>
            <a:xfrm>
              <a:off x="984" y="469"/>
              <a:ext cx="2210" cy="947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90715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完成教材第114页第15题。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6990" y="702310"/>
            <a:ext cx="9149715" cy="32150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rot="5400000">
            <a:off x="4711065" y="2051050"/>
            <a:ext cx="158750" cy="2593340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4598035" y="1579880"/>
            <a:ext cx="158750" cy="2366645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 rot="5400000">
            <a:off x="3789680" y="2229485"/>
            <a:ext cx="158750" cy="7499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 rot="5400000">
            <a:off x="4058920" y="1470025"/>
            <a:ext cx="158750" cy="1287780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 rot="5400000">
            <a:off x="4711065" y="658495"/>
            <a:ext cx="158750" cy="25927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 rot="5400000">
            <a:off x="3734435" y="1221105"/>
            <a:ext cx="158750" cy="640715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 rot="5400000">
            <a:off x="6313170" y="-1495425"/>
            <a:ext cx="169545" cy="58070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924560" y="3852545"/>
            <a:ext cx="109874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</a:t>
            </a: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）哪年收到的普通邮件最多？哪年收到的电子邮件最多？</a:t>
            </a:r>
          </a:p>
          <a:p>
            <a:pPr indent="-900430">
              <a:lnSpc>
                <a:spcPct val="150000"/>
              </a:lnSpc>
            </a:pP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        </a:t>
            </a: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两种邮件的数量有什么变化趋势？</a:t>
            </a:r>
            <a:endParaRPr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716530" y="5742305"/>
            <a:ext cx="58807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1995年</a:t>
            </a:r>
            <a:r>
              <a:rPr 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收到的普通邮件最多</a:t>
            </a:r>
            <a:endParaRPr 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grpSp>
          <p:nvGrpSpPr>
            <p:cNvPr id="18" name="组合 17"/>
            <p:cNvGrpSpPr/>
            <p:nvPr/>
          </p:nvGrpSpPr>
          <p:grpSpPr>
            <a:xfrm>
              <a:off x="116" y="125"/>
              <a:ext cx="5190" cy="1668"/>
              <a:chOff x="116" y="125"/>
              <a:chExt cx="5190" cy="1668"/>
            </a:xfrm>
          </p:grpSpPr>
          <p:pic>
            <p:nvPicPr>
              <p:cNvPr id="19" name="图片 18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</p:spPr>
          </p:pic>
          <p:pic>
            <p:nvPicPr>
              <p:cNvPr id="20" name="图片 19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-10204" r="88518" b="859"/>
              <a:stretch>
                <a:fillRect/>
              </a:stretch>
            </p:blipFill>
            <p:spPr>
              <a:xfrm>
                <a:off x="116" y="370"/>
                <a:ext cx="971" cy="1018"/>
              </a:xfrm>
              <a:prstGeom prst="rect">
                <a:avLst/>
              </a:prstGeom>
            </p:spPr>
          </p:pic>
        </p:grpSp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0878" t="108" r="62906" b="-2155"/>
            <a:stretch>
              <a:fillRect/>
            </a:stretch>
          </p:blipFill>
          <p:spPr>
            <a:xfrm>
              <a:off x="984" y="469"/>
              <a:ext cx="2210" cy="947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90715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完成教材第114页第15题。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6990" y="702310"/>
            <a:ext cx="9149715" cy="32150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rot="5400000">
            <a:off x="4711065" y="2051050"/>
            <a:ext cx="158750" cy="2593340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4598035" y="1579880"/>
            <a:ext cx="158750" cy="2366645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 rot="5400000">
            <a:off x="3789680" y="2229485"/>
            <a:ext cx="158750" cy="7499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 rot="5400000">
            <a:off x="4058920" y="1470025"/>
            <a:ext cx="158750" cy="1287780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 rot="5400000">
            <a:off x="4711065" y="658495"/>
            <a:ext cx="158750" cy="25927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 rot="5400000">
            <a:off x="3734435" y="1221105"/>
            <a:ext cx="158750" cy="640715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 rot="5400000">
            <a:off x="6313170" y="-1495425"/>
            <a:ext cx="169545" cy="58070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924560" y="3852545"/>
            <a:ext cx="109874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</a:t>
            </a: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）哪年收到的普通邮件最多？哪年收到的电子邮件最多？</a:t>
            </a:r>
          </a:p>
          <a:p>
            <a:pPr indent="-900430">
              <a:lnSpc>
                <a:spcPct val="150000"/>
              </a:lnSpc>
            </a:pP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        </a:t>
            </a: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两种邮件的数量有什么变化趋势？</a:t>
            </a:r>
            <a:endParaRPr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759710" y="5742305"/>
            <a:ext cx="58807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2010年</a:t>
            </a:r>
            <a:r>
              <a:rPr 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收到的电子邮件最多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grpSp>
          <p:nvGrpSpPr>
            <p:cNvPr id="18" name="组合 17"/>
            <p:cNvGrpSpPr/>
            <p:nvPr/>
          </p:nvGrpSpPr>
          <p:grpSpPr>
            <a:xfrm>
              <a:off x="116" y="125"/>
              <a:ext cx="5190" cy="1668"/>
              <a:chOff x="116" y="125"/>
              <a:chExt cx="5190" cy="1668"/>
            </a:xfrm>
          </p:grpSpPr>
          <p:pic>
            <p:nvPicPr>
              <p:cNvPr id="19" name="图片 18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</p:spPr>
          </p:pic>
          <p:pic>
            <p:nvPicPr>
              <p:cNvPr id="20" name="图片 19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-10204" r="88518" b="859"/>
              <a:stretch>
                <a:fillRect/>
              </a:stretch>
            </p:blipFill>
            <p:spPr>
              <a:xfrm>
                <a:off x="116" y="370"/>
                <a:ext cx="971" cy="1018"/>
              </a:xfrm>
              <a:prstGeom prst="rect">
                <a:avLst/>
              </a:prstGeom>
            </p:spPr>
          </p:pic>
        </p:grpSp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0878" t="108" r="62906" b="-2155"/>
            <a:stretch>
              <a:fillRect/>
            </a:stretch>
          </p:blipFill>
          <p:spPr>
            <a:xfrm>
              <a:off x="984" y="469"/>
              <a:ext cx="2210" cy="947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90715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完成教材第114页第15题。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6990" y="702310"/>
            <a:ext cx="9149715" cy="32150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rot="5400000">
            <a:off x="4711065" y="2051050"/>
            <a:ext cx="158750" cy="2593340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4598035" y="1579880"/>
            <a:ext cx="158750" cy="2366645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 rot="5400000">
            <a:off x="3789680" y="2229485"/>
            <a:ext cx="158750" cy="7499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 rot="5400000">
            <a:off x="4058920" y="1470025"/>
            <a:ext cx="158750" cy="1287780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 rot="5400000">
            <a:off x="4711065" y="658495"/>
            <a:ext cx="158750" cy="25927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 rot="5400000">
            <a:off x="3734435" y="1221105"/>
            <a:ext cx="158750" cy="640715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 rot="5400000">
            <a:off x="6313170" y="-1495425"/>
            <a:ext cx="169545" cy="58070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924560" y="3852545"/>
            <a:ext cx="109874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</a:t>
            </a: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）哪年收到的普通邮件最多？哪年收到的电子邮件最多？</a:t>
            </a:r>
          </a:p>
          <a:p>
            <a:pPr indent="-900430">
              <a:lnSpc>
                <a:spcPct val="150000"/>
              </a:lnSpc>
            </a:pP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        </a:t>
            </a: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两种邮件的数量有什么变化趋势？</a:t>
            </a:r>
            <a:endParaRPr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759710" y="5742305"/>
            <a:ext cx="720788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普通邮件逐年减少,电子邮件逐年增多。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grpSp>
          <p:nvGrpSpPr>
            <p:cNvPr id="18" name="组合 17"/>
            <p:cNvGrpSpPr/>
            <p:nvPr/>
          </p:nvGrpSpPr>
          <p:grpSpPr>
            <a:xfrm>
              <a:off x="116" y="125"/>
              <a:ext cx="5190" cy="1668"/>
              <a:chOff x="116" y="125"/>
              <a:chExt cx="5190" cy="1668"/>
            </a:xfrm>
          </p:grpSpPr>
          <p:pic>
            <p:nvPicPr>
              <p:cNvPr id="19" name="图片 18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</p:spPr>
          </p:pic>
          <p:pic>
            <p:nvPicPr>
              <p:cNvPr id="20" name="图片 19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-10204" r="88518" b="859"/>
              <a:stretch>
                <a:fillRect/>
              </a:stretch>
            </p:blipFill>
            <p:spPr>
              <a:xfrm>
                <a:off x="116" y="370"/>
                <a:ext cx="971" cy="1018"/>
              </a:xfrm>
              <a:prstGeom prst="rect">
                <a:avLst/>
              </a:prstGeom>
            </p:spPr>
          </p:pic>
        </p:grpSp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0878" t="108" r="62906" b="-2155"/>
            <a:stretch>
              <a:fillRect/>
            </a:stretch>
          </p:blipFill>
          <p:spPr>
            <a:xfrm>
              <a:off x="984" y="469"/>
              <a:ext cx="2210" cy="947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90715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完成教材第114页第15题。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6990" y="702310"/>
            <a:ext cx="9149715" cy="32150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rot="5400000">
            <a:off x="4711065" y="2051050"/>
            <a:ext cx="158750" cy="2593340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 rot="5400000">
            <a:off x="4598035" y="1579880"/>
            <a:ext cx="158750" cy="2366645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 rot="5400000">
            <a:off x="3789680" y="2229485"/>
            <a:ext cx="158750" cy="74993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 rot="5400000">
            <a:off x="4058920" y="1470025"/>
            <a:ext cx="158750" cy="1287780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 rot="5400000">
            <a:off x="4711065" y="658495"/>
            <a:ext cx="158750" cy="25927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 rot="5400000">
            <a:off x="3734435" y="1221105"/>
            <a:ext cx="158750" cy="640715"/>
          </a:xfrm>
          <a:prstGeom prst="rect">
            <a:avLst/>
          </a:prstGeom>
          <a:solidFill>
            <a:srgbClr val="DDDD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 rot="5400000">
            <a:off x="6313170" y="-1495425"/>
            <a:ext cx="169545" cy="58070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1334135" y="4011295"/>
            <a:ext cx="10987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900430">
              <a:lnSpc>
                <a:spcPct val="100000"/>
              </a:lnSpc>
            </a:pP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2</a:t>
            </a:r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）你还能提出什么数学问题？</a:t>
            </a:r>
            <a:endParaRPr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381885" y="4761230"/>
            <a:ext cx="889127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2010年收到的电子邮件比普通邮件多多少件?</a:t>
            </a:r>
          </a:p>
          <a:p>
            <a:pPr>
              <a:lnSpc>
                <a:spcPct val="150000"/>
              </a:lnSpc>
            </a:pP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(答案不唯一)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5241290" y="306705"/>
            <a:ext cx="205676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平均数</a:t>
            </a: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938530" y="1503045"/>
            <a:ext cx="9009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你还记得哪些关于平均数的知识?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1678940" y="2355850"/>
            <a:ext cx="8579485" cy="192024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求平均数的方法:移多补少、先合后分。 </a:t>
            </a:r>
          </a:p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总数量÷总份数=平均数。</a:t>
            </a:r>
          </a:p>
        </p:txBody>
      </p:sp>
      <p:sp>
        <p:nvSpPr>
          <p:cNvPr id="5" name="TextBox 14"/>
          <p:cNvSpPr txBox="1"/>
          <p:nvPr/>
        </p:nvSpPr>
        <p:spPr>
          <a:xfrm>
            <a:off x="1678940" y="4672330"/>
            <a:ext cx="86156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平均数能较好地反映一组数据的整体水平,是比较几组数据的依据。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43" grpId="0" bldLvl="0" animBg="1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grpSp>
          <p:nvGrpSpPr>
            <p:cNvPr id="18" name="组合 17"/>
            <p:cNvGrpSpPr/>
            <p:nvPr/>
          </p:nvGrpSpPr>
          <p:grpSpPr>
            <a:xfrm>
              <a:off x="116" y="125"/>
              <a:ext cx="5190" cy="1668"/>
              <a:chOff x="116" y="125"/>
              <a:chExt cx="5190" cy="1668"/>
            </a:xfrm>
          </p:grpSpPr>
          <p:pic>
            <p:nvPicPr>
              <p:cNvPr id="19" name="图片 18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</p:spPr>
          </p:pic>
          <p:pic>
            <p:nvPicPr>
              <p:cNvPr id="20" name="图片 19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-10204" r="88518" b="859"/>
              <a:stretch>
                <a:fillRect/>
              </a:stretch>
            </p:blipFill>
            <p:spPr>
              <a:xfrm>
                <a:off x="116" y="370"/>
                <a:ext cx="971" cy="1018"/>
              </a:xfrm>
              <a:prstGeom prst="rect">
                <a:avLst/>
              </a:prstGeom>
            </p:spPr>
          </p:pic>
        </p:grpSp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0878" t="108" r="62906" b="-2155"/>
            <a:stretch>
              <a:fillRect/>
            </a:stretch>
          </p:blipFill>
          <p:spPr>
            <a:xfrm>
              <a:off x="984" y="469"/>
              <a:ext cx="2210" cy="947"/>
            </a:xfrm>
            <a:prstGeom prst="rect">
              <a:avLst/>
            </a:prstGeom>
          </p:spPr>
        </p:pic>
      </p:grpSp>
      <p:sp>
        <p:nvSpPr>
          <p:cNvPr id="3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4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200" cy="1131570"/>
            <a:chOff x="70" y="129"/>
            <a:chExt cx="5120" cy="1782"/>
          </a:xfrm>
        </p:grpSpPr>
        <p:grpSp>
          <p:nvGrpSpPr>
            <p:cNvPr id="20" name="组合 19"/>
            <p:cNvGrpSpPr/>
            <p:nvPr/>
          </p:nvGrpSpPr>
          <p:grpSpPr>
            <a:xfrm>
              <a:off x="70" y="129"/>
              <a:ext cx="5121" cy="1783"/>
              <a:chOff x="70" y="129"/>
              <a:chExt cx="5121" cy="1783"/>
            </a:xfrm>
          </p:grpSpPr>
          <p:pic>
            <p:nvPicPr>
              <p:cNvPr id="13" name="图片 12" descr="图片8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</p:spPr>
          </p:pic>
          <p:pic>
            <p:nvPicPr>
              <p:cNvPr id="19" name="图片 18" descr="xzgj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4144" r="87669" b="-4384"/>
              <a:stretch>
                <a:fillRect/>
              </a:stretch>
            </p:blipFill>
            <p:spPr>
              <a:xfrm>
                <a:off x="70" y="557"/>
                <a:ext cx="1000" cy="895"/>
              </a:xfrm>
              <a:prstGeom prst="rect">
                <a:avLst/>
              </a:prstGeom>
            </p:spPr>
          </p:pic>
        </p:grpSp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1032" t="1629" r="62676" b="10592"/>
            <a:stretch>
              <a:fillRect/>
            </a:stretch>
          </p:blipFill>
          <p:spPr>
            <a:xfrm>
              <a:off x="882" y="454"/>
              <a:ext cx="2345" cy="862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MH_SubTitle_1"/>
          <p:cNvSpPr/>
          <p:nvPr>
            <p:custDataLst>
              <p:tags r:id="rId2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统计与概率</a:t>
            </a: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20482"/>
          <p:cNvSpPr txBox="1"/>
          <p:nvPr/>
        </p:nvSpPr>
        <p:spPr>
          <a:xfrm>
            <a:off x="2783205" y="1723390"/>
            <a:ext cx="6522085" cy="46037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平均数描述数据的整体情况。</a:t>
            </a:r>
          </a:p>
        </p:txBody>
      </p:sp>
      <p:sp>
        <p:nvSpPr>
          <p:cNvPr id="8" name="文本框 20482"/>
          <p:cNvSpPr txBox="1"/>
          <p:nvPr/>
        </p:nvSpPr>
        <p:spPr>
          <a:xfrm>
            <a:off x="2783205" y="2379980"/>
            <a:ext cx="6522085" cy="175323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平均数可以用来反映一组数据的一般情况,也可以用它进行不同组数据的比较,以便看出组与组之间的差别。</a:t>
            </a:r>
          </a:p>
        </p:txBody>
      </p:sp>
      <p:sp>
        <p:nvSpPr>
          <p:cNvPr id="10" name="文本框 20482"/>
          <p:cNvSpPr txBox="1"/>
          <p:nvPr/>
        </p:nvSpPr>
        <p:spPr>
          <a:xfrm>
            <a:off x="2783205" y="4329430"/>
            <a:ext cx="6522085" cy="119888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ea typeface="微软雅黑" panose="020B0503020204020204" pitchFamily="34" charset="-122"/>
                <a:sym typeface="+mn-ea"/>
              </a:rPr>
              <a:t>平均数的概念与过去学过的平均分的意义是不完全一样的。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200" cy="1131570"/>
            <a:chOff x="70" y="129"/>
            <a:chExt cx="5120" cy="1782"/>
          </a:xfrm>
        </p:grpSpPr>
        <p:grpSp>
          <p:nvGrpSpPr>
            <p:cNvPr id="20" name="组合 19"/>
            <p:cNvGrpSpPr/>
            <p:nvPr/>
          </p:nvGrpSpPr>
          <p:grpSpPr>
            <a:xfrm>
              <a:off x="70" y="129"/>
              <a:ext cx="5121" cy="1783"/>
              <a:chOff x="70" y="129"/>
              <a:chExt cx="5121" cy="1783"/>
            </a:xfrm>
          </p:grpSpPr>
          <p:pic>
            <p:nvPicPr>
              <p:cNvPr id="13" name="图片 12" descr="图片8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</p:spPr>
          </p:pic>
          <p:pic>
            <p:nvPicPr>
              <p:cNvPr id="19" name="图片 18" descr="xzgj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4144" r="87669" b="-4384"/>
              <a:stretch>
                <a:fillRect/>
              </a:stretch>
            </p:blipFill>
            <p:spPr>
              <a:xfrm>
                <a:off x="70" y="557"/>
                <a:ext cx="1000" cy="895"/>
              </a:xfrm>
              <a:prstGeom prst="rect">
                <a:avLst/>
              </a:prstGeom>
            </p:spPr>
          </p:pic>
        </p:grpSp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1032" t="1629" r="62676" b="10592"/>
            <a:stretch>
              <a:fillRect/>
            </a:stretch>
          </p:blipFill>
          <p:spPr>
            <a:xfrm>
              <a:off x="882" y="454"/>
              <a:ext cx="2345" cy="862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MH_SubTitle_1"/>
          <p:cNvSpPr/>
          <p:nvPr>
            <p:custDataLst>
              <p:tags r:id="rId2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统计与概率</a:t>
            </a: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20482"/>
          <p:cNvSpPr txBox="1"/>
          <p:nvPr/>
        </p:nvSpPr>
        <p:spPr>
          <a:xfrm>
            <a:off x="2759710" y="2106930"/>
            <a:ext cx="6672580" cy="119888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ea typeface="微软雅黑" panose="020B0503020204020204" pitchFamily="34" charset="-122"/>
                <a:sym typeface="+mn-ea"/>
              </a:rPr>
              <a:t>平均数是一个“虚拟”的数,是借助平均分的意义通过计算得到的。</a:t>
            </a:r>
          </a:p>
        </p:txBody>
      </p:sp>
      <p:sp>
        <p:nvSpPr>
          <p:cNvPr id="8" name="文本框 20482"/>
          <p:cNvSpPr txBox="1"/>
          <p:nvPr/>
        </p:nvSpPr>
        <p:spPr>
          <a:xfrm>
            <a:off x="2759710" y="3769360"/>
            <a:ext cx="6672580" cy="119888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ea typeface="微软雅黑" panose="020B0503020204020204" pitchFamily="34" charset="-122"/>
                <a:sym typeface="+mn-ea"/>
              </a:rPr>
              <a:t>描述两组不同的数据时,可以用复式条形统计图来表示,它体现了数学“数形结合”的思想。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6" grpId="0" bldLvl="0" animBg="1"/>
      <p:bldP spid="4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grpSp>
          <p:nvGrpSpPr>
            <p:cNvPr id="2" name="组合 1"/>
            <p:cNvGrpSpPr/>
            <p:nvPr/>
          </p:nvGrpSpPr>
          <p:grpSpPr>
            <a:xfrm>
              <a:off x="59" y="76"/>
              <a:ext cx="5134" cy="2026"/>
              <a:chOff x="59" y="76"/>
              <a:chExt cx="5134" cy="2026"/>
            </a:xfrm>
          </p:grpSpPr>
          <p:pic>
            <p:nvPicPr>
              <p:cNvPr id="3" name="图片 2" descr="图片11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</p:spPr>
          </p:pic>
          <p:pic>
            <p:nvPicPr>
              <p:cNvPr id="5" name="图片 4" descr="stlx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t="216" r="87805" b="-2155"/>
              <a:stretch>
                <a:fillRect/>
              </a:stretch>
            </p:blipFill>
            <p:spPr>
              <a:xfrm>
                <a:off x="59" y="506"/>
                <a:ext cx="1028" cy="946"/>
              </a:xfrm>
              <a:prstGeom prst="rect">
                <a:avLst/>
              </a:prstGeom>
            </p:spPr>
          </p:pic>
        </p:grpSp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l="10834" t="-329" r="62864" b="1139"/>
            <a:stretch>
              <a:fillRect/>
            </a:stretch>
          </p:blipFill>
          <p:spPr>
            <a:xfrm>
              <a:off x="1055" y="515"/>
              <a:ext cx="2180" cy="905"/>
            </a:xfrm>
            <a:prstGeom prst="rect">
              <a:avLst/>
            </a:prstGeom>
          </p:spPr>
        </p:pic>
      </p:grpSp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教材第113页第14题。</a:t>
            </a:r>
          </a:p>
        </p:txBody>
      </p:sp>
      <p:sp>
        <p:nvSpPr>
          <p:cNvPr id="11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5241290" y="306705"/>
            <a:ext cx="2056765" cy="5607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平均数</a:t>
            </a: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938530" y="1503045"/>
            <a:ext cx="9009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思考：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你还记得哪些关于平均数的知识?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1344930" y="2800350"/>
            <a:ext cx="10035540" cy="80200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在人数不等的情况下,用平均数表示各队的成绩更好。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344930" y="4315460"/>
            <a:ext cx="10035540" cy="80200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在一组数据中,平均数一般比最大数小,比最小数大。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1"/>
      <p:bldP spid="4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8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pic>
        <p:nvPicPr>
          <p:cNvPr id="1343" name="lt1.jpg" descr="id:2147511980;FounderCES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33095" y="1553845"/>
            <a:ext cx="1423670" cy="713105"/>
          </a:xfrm>
          <a:prstGeom prst="rect">
            <a:avLst/>
          </a:prstGeom>
        </p:spPr>
      </p:pic>
      <p:sp>
        <p:nvSpPr>
          <p:cNvPr id="17" name="TextBox 14"/>
          <p:cNvSpPr txBox="1"/>
          <p:nvPr/>
        </p:nvSpPr>
        <p:spPr>
          <a:xfrm>
            <a:off x="2650490" y="1618615"/>
            <a:ext cx="93351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甲、乙两个组一次单元检测成绩如下表。(单位:分)</a:t>
            </a:r>
          </a:p>
        </p:txBody>
      </p:sp>
      <p:graphicFrame>
        <p:nvGraphicFramePr>
          <p:cNvPr id="68" name="表格 6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423602" y="2579256"/>
          <a:ext cx="8643941" cy="1569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75"/>
                <a:gridCol w="982268"/>
                <a:gridCol w="1062633"/>
                <a:gridCol w="1062633"/>
                <a:gridCol w="1062355"/>
                <a:gridCol w="1062911"/>
                <a:gridCol w="1062633"/>
                <a:gridCol w="1062633"/>
              </a:tblGrid>
              <a:tr h="5791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序号</a:t>
                      </a:r>
                    </a:p>
                  </a:txBody>
                  <a:tcPr marL="91439" marR="91439" marT="34290" marB="34290">
                    <a:lnL w="12700" cmpd="sng">
                      <a:noFill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1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2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3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4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5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6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7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8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甲组</a:t>
                      </a:r>
                    </a:p>
                  </a:txBody>
                  <a:tcPr marL="91439" marR="91439" marT="34290" marB="34290">
                    <a:lnL w="12700" cmpd="sng">
                      <a:noFill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96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93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93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90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86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88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84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乙组</a:t>
                      </a:r>
                    </a:p>
                  </a:txBody>
                  <a:tcPr marL="91439" marR="91439" marT="34290" marB="34290">
                    <a:lnL w="12700" cmpd="sng">
                      <a:noFill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97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90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88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93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90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88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8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3" name="TextBox 14"/>
          <p:cNvSpPr txBox="1"/>
          <p:nvPr/>
        </p:nvSpPr>
        <p:spPr>
          <a:xfrm>
            <a:off x="2724150" y="4702175"/>
            <a:ext cx="93351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哪个小组的成绩好?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33" grpId="0"/>
      <p:bldP spid="3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8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pic>
        <p:nvPicPr>
          <p:cNvPr id="1343" name="lt1.jpg" descr="id:2147511980;FounderCES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33095" y="1553845"/>
            <a:ext cx="1423670" cy="713105"/>
          </a:xfrm>
          <a:prstGeom prst="rect">
            <a:avLst/>
          </a:prstGeom>
        </p:spPr>
      </p:pic>
      <p:graphicFrame>
        <p:nvGraphicFramePr>
          <p:cNvPr id="68" name="表格 6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488372" y="1317511"/>
          <a:ext cx="8643941" cy="1569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75"/>
                <a:gridCol w="982268"/>
                <a:gridCol w="1062633"/>
                <a:gridCol w="1062633"/>
                <a:gridCol w="1062633"/>
                <a:gridCol w="1062633"/>
                <a:gridCol w="1062633"/>
                <a:gridCol w="1062633"/>
              </a:tblGrid>
              <a:tr h="5791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序号</a:t>
                      </a:r>
                    </a:p>
                  </a:txBody>
                  <a:tcPr marL="91439" marR="91439" marT="34290" marB="34290">
                    <a:lnL w="12700" cmpd="sng">
                      <a:noFill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1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2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3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4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5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6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7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8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甲组</a:t>
                      </a:r>
                    </a:p>
                  </a:txBody>
                  <a:tcPr marL="91439" marR="91439" marT="34290" marB="34290">
                    <a:lnL w="12700" cmpd="sng">
                      <a:noFill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96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93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93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90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86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88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84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乙组</a:t>
                      </a:r>
                    </a:p>
                  </a:txBody>
                  <a:tcPr marL="91439" marR="91439" marT="34290" marB="34290">
                    <a:lnL w="12700" cmpd="sng">
                      <a:noFill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97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90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88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93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90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</a:rPr>
                        <a:t>88</a:t>
                      </a: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8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91439" marR="91439" marT="34290" marB="34290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7" name="文本框 66"/>
          <p:cNvSpPr txBox="1"/>
          <p:nvPr/>
        </p:nvSpPr>
        <p:spPr>
          <a:xfrm>
            <a:off x="2488565" y="3418205"/>
            <a:ext cx="75336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甲组: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675380" y="3418205"/>
            <a:ext cx="79940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(96+93+93+90+86+88+84)÷7=90(分)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488565" y="4533265"/>
            <a:ext cx="75336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乙组: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675380" y="4533265"/>
            <a:ext cx="79940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(97+90+88+93+90+88)÷6=91(分)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826510" y="5648325"/>
            <a:ext cx="75336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乙组成绩好。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9" grpId="0"/>
      <p:bldP spid="18" grpId="0"/>
      <p:bldP spid="2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194945" y="1737360"/>
            <a:ext cx="1188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(1)某公司上半年生产饮料42万箱,平均每月生产(　　)万箱。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8983345" y="1737107"/>
            <a:ext cx="1115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C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962640" y="3769107"/>
            <a:ext cx="1115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C</a:t>
            </a:r>
          </a:p>
        </p:txBody>
      </p:sp>
      <p:sp>
        <p:nvSpPr>
          <p:cNvPr id="24" name="TextBox 14"/>
          <p:cNvSpPr txBox="1"/>
          <p:nvPr/>
        </p:nvSpPr>
        <p:spPr>
          <a:xfrm>
            <a:off x="16510" y="2755265"/>
            <a:ext cx="1188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A.42÷12　　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B.42÷2　　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C.42÷6</a:t>
            </a:r>
          </a:p>
        </p:txBody>
      </p:sp>
      <p:sp>
        <p:nvSpPr>
          <p:cNvPr id="25" name="TextBox 14"/>
          <p:cNvSpPr txBox="1"/>
          <p:nvPr/>
        </p:nvSpPr>
        <p:spPr>
          <a:xfrm>
            <a:off x="205740" y="3773170"/>
            <a:ext cx="12674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(2)丽丽数学、英语的平均分是95分,其中英语是91分,数学是(　)分。</a:t>
            </a:r>
          </a:p>
        </p:txBody>
      </p:sp>
      <p:sp>
        <p:nvSpPr>
          <p:cNvPr id="26" name="TextBox 14"/>
          <p:cNvSpPr txBox="1"/>
          <p:nvPr/>
        </p:nvSpPr>
        <p:spPr>
          <a:xfrm>
            <a:off x="453390" y="4791075"/>
            <a:ext cx="1188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A.90	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B.95	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C.99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67" grpId="0"/>
      <p:bldP spid="22" grpId="0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194945" y="1506220"/>
            <a:ext cx="118827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(3)师傅和徒弟两人用3天合作生产一批零件,第一天生产234个,第</a:t>
            </a:r>
          </a:p>
          <a:p>
            <a:pPr>
              <a:lnSpc>
                <a:spcPct val="15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二天生产287个,第三天生产293个,平均每人每天生产(　　)个。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10263505" y="2490852"/>
            <a:ext cx="1115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C</a:t>
            </a:r>
          </a:p>
        </p:txBody>
      </p:sp>
      <p:sp>
        <p:nvSpPr>
          <p:cNvPr id="24" name="TextBox 14"/>
          <p:cNvSpPr txBox="1"/>
          <p:nvPr/>
        </p:nvSpPr>
        <p:spPr>
          <a:xfrm>
            <a:off x="2562860" y="3277870"/>
            <a:ext cx="542036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A.(234+287+293)÷2</a:t>
            </a:r>
          </a:p>
          <a:p>
            <a:pPr>
              <a:lnSpc>
                <a:spcPct val="2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B.(234+287+293)÷3</a:t>
            </a:r>
          </a:p>
          <a:p>
            <a:pPr>
              <a:lnSpc>
                <a:spcPct val="2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C.(234+287+293)÷2÷3</a:t>
            </a:r>
          </a:p>
        </p:txBody>
      </p:sp>
      <p:pic>
        <p:nvPicPr>
          <p:cNvPr id="20" name="图片 19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5100" y="3923030"/>
            <a:ext cx="3042285" cy="289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67" grpId="0"/>
      <p:bldP spid="24" grpId="0"/>
      <p:bldP spid="2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7" y="91"/>
              <a:ext cx="4153" cy="1702"/>
              <a:chOff x="137" y="91"/>
              <a:chExt cx="4153" cy="1702"/>
            </a:xfrm>
          </p:grpSpPr>
          <p:pic>
            <p:nvPicPr>
              <p:cNvPr id="15" name="图片 14" descr="图片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239" y="91"/>
                <a:ext cx="1051" cy="1702"/>
              </a:xfrm>
              <a:prstGeom prst="rect">
                <a:avLst/>
              </a:prstGeom>
            </p:spPr>
          </p:pic>
          <p:pic>
            <p:nvPicPr>
              <p:cNvPr id="12" name="图片 11" descr="fxzb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>
                      <a:alpha val="100000"/>
                    </a:srgbClr>
                  </a:clrFrom>
                  <a:clrTo>
                    <a:srgbClr val="FFFFFE">
                      <a:alpha val="100000"/>
                      <a:alpha val="0"/>
                    </a:srgbClr>
                  </a:clrTo>
                </a:clrChange>
              </a:blip>
              <a:srcRect r="87348" b="3215"/>
              <a:stretch>
                <a:fillRect/>
              </a:stretch>
            </p:blipFill>
            <p:spPr>
              <a:xfrm>
                <a:off x="137" y="580"/>
                <a:ext cx="1001" cy="843"/>
              </a:xfrm>
              <a:prstGeom prst="rect">
                <a:avLst/>
              </a:prstGeom>
            </p:spPr>
          </p:pic>
        </p:grpSp>
        <p:pic>
          <p:nvPicPr>
            <p:cNvPr id="1342" name="kdjj.jpg" descr="id:2147511973;FounderCES"/>
            <p:cNvPicPr/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578" t="-1954" r="64215"/>
            <a:stretch>
              <a:fillRect/>
            </a:stretch>
          </p:blipFill>
          <p:spPr>
            <a:xfrm>
              <a:off x="995" y="366"/>
              <a:ext cx="2244" cy="108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194945" y="1506220"/>
            <a:ext cx="118827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(4)三年级4个班同学捐图书,一班和二班共捐23本,三班捐了14本,</a:t>
            </a:r>
          </a:p>
          <a:p>
            <a:pPr>
              <a:lnSpc>
                <a:spcPct val="15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四班捐了20本,平均每班捐图书(　　)本。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6530340" y="2415287"/>
            <a:ext cx="1115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A</a:t>
            </a:r>
          </a:p>
        </p:txBody>
      </p:sp>
      <p:sp>
        <p:nvSpPr>
          <p:cNvPr id="24" name="TextBox 14"/>
          <p:cNvSpPr txBox="1"/>
          <p:nvPr/>
        </p:nvSpPr>
        <p:spPr>
          <a:xfrm>
            <a:off x="2092325" y="3590290"/>
            <a:ext cx="6962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A.20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B.15	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C.5</a:t>
            </a:r>
          </a:p>
        </p:txBody>
      </p:sp>
      <p:pic>
        <p:nvPicPr>
          <p:cNvPr id="20" name="图片 19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5100" y="3923030"/>
            <a:ext cx="3042285" cy="289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67" grpId="0"/>
      <p:bldP spid="24" grpId="0"/>
      <p:bldP spid="2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cfbdd34-49e1-4837-a29d-7d6589d4c1a9}"/>
  <p:tag name="TABLE_ENDDRAG_ORIGIN_RECT" val="393*209"/>
  <p:tag name="TABLE_ENDDRAG_RECT" val="289*196*393*20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cfbdd34-49e1-4837-a29d-7d6589d4c1a9}"/>
  <p:tag name="TABLE_ENDDRAG_ORIGIN_RECT" val="393*209"/>
  <p:tag name="TABLE_ENDDRAG_RECT" val="289*196*393*20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cfbdd34-49e1-4837-a29d-7d6589d4c1a9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cfbdd34-49e1-4837-a29d-7d6589d4c1a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1090</Words>
  <Application>Microsoft Office PowerPoint</Application>
  <PresentationFormat>自定义</PresentationFormat>
  <Paragraphs>213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2378</cp:revision>
  <dcterms:created xsi:type="dcterms:W3CDTF">2017-11-13T08:28:00Z</dcterms:created>
  <dcterms:modified xsi:type="dcterms:W3CDTF">2021-11-17T07:41:17Z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11BFE0E3F08A41E9BFB6A484E666A577</vt:lpwstr>
  </property>
</Properties>
</file>